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0" r:id="rId4"/>
    <p:sldId id="311" r:id="rId5"/>
    <p:sldId id="333" r:id="rId6"/>
    <p:sldId id="313" r:id="rId7"/>
    <p:sldId id="334" r:id="rId8"/>
    <p:sldId id="273" r:id="rId9"/>
    <p:sldId id="314" r:id="rId10"/>
    <p:sldId id="320" r:id="rId11"/>
    <p:sldId id="335" r:id="rId12"/>
    <p:sldId id="336" r:id="rId13"/>
    <p:sldId id="317" r:id="rId14"/>
    <p:sldId id="337" r:id="rId15"/>
    <p:sldId id="338" r:id="rId16"/>
    <p:sldId id="339" r:id="rId17"/>
    <p:sldId id="285" r:id="rId18"/>
    <p:sldId id="3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2C1C6"/>
    <a:srgbClr val="AACDC8"/>
    <a:srgbClr val="B0C5CE"/>
    <a:srgbClr val="A0B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5" autoAdjust="0"/>
    <p:restoredTop sz="95248" autoAdjust="0"/>
  </p:normalViewPr>
  <p:slideViewPr>
    <p:cSldViewPr>
      <p:cViewPr varScale="1">
        <p:scale>
          <a:sx n="51" d="100"/>
          <a:sy n="51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0118-4EAE-5D47-86F0-8FCF2CCA66B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B82F-ACA9-DD49-BEB3-CE7FD42AA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IGE: </a:t>
            </a:r>
            <a:r>
              <a:rPr lang="en-US" b="0" dirty="0" smtClean="0"/>
              <a:t>Early e</a:t>
            </a:r>
            <a:r>
              <a:rPr lang="en-US" baseline="0" dirty="0" smtClean="0"/>
              <a:t>stimates biased by measurement error.  True estimates around .4-.6, found pretty much worldwide. IGE likely higher in developing world (Salon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385-C1D5-4598-97AF-B04CDE7172E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3" descr="C:\Users\IGERT\Desktop\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6" y="4660123"/>
            <a:ext cx="8825984" cy="2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Decomposing Intergenerational Income Elasticity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77200" cy="106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gender-differentiated contribution of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capital transmission in rural Philippines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" y="53340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Leah Bevis &amp; Christopher B. Barrett, Cornell University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bg1"/>
                </a:solidFill>
              </a:rPr>
              <a:t>Monash</a:t>
            </a:r>
            <a:r>
              <a:rPr lang="en-US" sz="2800" b="1" dirty="0" smtClean="0">
                <a:solidFill>
                  <a:schemeClr val="bg1"/>
                </a:solidFill>
              </a:rPr>
              <a:t> University Workshop on Poverty and Inequality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May 21, 2013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ornell_log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3810000"/>
            <a:ext cx="1085850" cy="10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Naïve IGE Estimates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8617" y="2192406"/>
            <a:ext cx="10263617" cy="451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control for permanent income and life cycle effects, IGE much higher than w/o controls and higher than OECD countries. No stat. sig. difference b/n daughters/sons, migrants/non-migrants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Capital Transmission Pathways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108266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Key results:</a:t>
            </a:r>
          </a:p>
          <a:p>
            <a:r>
              <a:rPr lang="en-US" sz="2400" dirty="0" smtClean="0"/>
              <a:t>- Liquidity effects limited. Parental income exerts a significant positive effect only on education (esp. sons’).</a:t>
            </a:r>
          </a:p>
          <a:p>
            <a:endParaRPr lang="en-US" sz="2400" dirty="0" smtClean="0"/>
          </a:p>
          <a:p>
            <a:r>
              <a:rPr lang="en-US" sz="2400" dirty="0" smtClean="0"/>
              <a:t>- Direct intergenerational capital transmission significant.  Esp. true for mothers’ human capital on both sons and daughters: children’s education and height, and their spouse’s education. </a:t>
            </a:r>
          </a:p>
          <a:p>
            <a:endParaRPr lang="en-US" sz="2400" dirty="0" smtClean="0"/>
          </a:p>
          <a:p>
            <a:r>
              <a:rPr lang="en-US" sz="2400" dirty="0" smtClean="0"/>
              <a:t>- Landholdings also pass from parents to children, 4x more </a:t>
            </a:r>
          </a:p>
          <a:p>
            <a:r>
              <a:rPr lang="en-US" sz="2400" dirty="0" smtClean="0"/>
              <a:t>strongly for sons than for daughters. But sharp movement out of agriculture 1984-2004</a:t>
            </a:r>
          </a:p>
          <a:p>
            <a:endParaRPr lang="en-US" sz="2400" dirty="0"/>
          </a:p>
          <a:p>
            <a:r>
              <a:rPr lang="en-US" sz="2400" dirty="0" smtClean="0"/>
              <a:t>- Mother’s education negatively related to daughters’ height, seemingly through effect on maternal labor supply and thus on child feeding practices.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4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4" y="1014082"/>
            <a:ext cx="7315200" cy="569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Capital Transmission Pathways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8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Income Transmission Pathways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Naïve IGE estimates statistically insignificantly different between daughters and sons (0.43-0.53).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But once we control for capital transmission, very different pathways appear by child gender.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In both cases, landholdings and spouse education strongly affect children’s adult income – and is each strongly associated with parent land and maternal education, respectively. But the estimated marginal effects of landholdings (spouse education) are far higher for daughters (sons).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For daughters, IGE runs primarily through intergenerational productivity correlation, while for sons no such effect exists.</a:t>
            </a:r>
          </a:p>
        </p:txBody>
      </p:sp>
    </p:spTree>
    <p:extLst>
      <p:ext uri="{BB962C8B-B14F-4D97-AF65-F5344CB8AC3E}">
        <p14:creationId xmlns:p14="http://schemas.microsoft.com/office/powerpoint/2010/main" val="33077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Daughters’ Income Transmission Pathways</a:t>
            </a:r>
            <a:endParaRPr lang="en-US" sz="3600" b="1" dirty="0"/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34535"/>
            <a:ext cx="8080317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536174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strong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Daughters’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effect of maternal human capital.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7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Son</a:t>
            </a:r>
            <a:r>
              <a:rPr lang="en-US" sz="4000" b="1" dirty="0" smtClean="0"/>
              <a:t>s’ Income Transmission Pathways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6174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contrast, no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Sons’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(negative?) effect of parental human capital.</a:t>
            </a:r>
            <a:endParaRPr lang="en-US" sz="2400" dirty="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05935"/>
            <a:ext cx="8416997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2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IGE is high (~0.5) in rural Philippines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But there are sharp gender differences in the pathways behind these IGE estimates.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sons, IGE operates through land and spouse education capital transmission, with some residual (negative!?) association with parental human capital.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daughters, IGE also operates through land and spouse education capital transmission, but with some residual association with maternal human capital and very strong intergenerational productivity </a:t>
            </a:r>
            <a:r>
              <a:rPr lang="en-US" sz="2400" dirty="0" smtClean="0"/>
              <a:t>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While parent income does not affect most child capital levels, </a:t>
            </a:r>
            <a:r>
              <a:rPr lang="en-US" sz="2400" dirty="0" smtClean="0"/>
              <a:t>which are driven primarily by parent capital stocks, son </a:t>
            </a:r>
            <a:r>
              <a:rPr lang="en-US" sz="2400" dirty="0" smtClean="0"/>
              <a:t>&amp; son-in-law education are normal </a:t>
            </a:r>
            <a:r>
              <a:rPr lang="en-US" sz="2400" dirty="0" smtClean="0"/>
              <a:t>goods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Marriage markets and land inheritance are therefore crucial institutions limiting equality of opportunity, especially for women.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Patterns also differ for migrants and non-migrants (not shown due to time), with migrants children’s incomes driven by education, while pathway is landholdings and productivity for non-migrants, potentially signaling the important role of social networks. 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Mothers’ human capital is important and transmits relatively equally to sons and daughters. Fathers’ human capital much less important and rarely equal to both sons and daughters. 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for your time,</a:t>
            </a:r>
            <a:br>
              <a:rPr lang="en-US" b="1" dirty="0" smtClean="0"/>
            </a:br>
            <a:r>
              <a:rPr lang="en-US" b="1" dirty="0" smtClean="0"/>
              <a:t>attention and comments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9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4933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Equality of socio-economic opportunity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Often </a:t>
            </a:r>
            <a:r>
              <a:rPr lang="en-US" sz="2300" dirty="0" err="1" smtClean="0"/>
              <a:t>proxied</a:t>
            </a:r>
            <a:r>
              <a:rPr lang="en-US" sz="2300" dirty="0" smtClean="0"/>
              <a:t> by intergenerational income elasticity (IGE) estimates:</a:t>
            </a:r>
          </a:p>
          <a:p>
            <a:pPr lvl="2">
              <a:buNone/>
            </a:pPr>
            <a:endParaRPr lang="en-US" sz="3243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Multiple possible pathways behind IGE and the pathways matter to policy design: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transmission of education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/>
              <a:t>Intergenerational transmission of </a:t>
            </a:r>
            <a:r>
              <a:rPr lang="en-US" sz="2300" dirty="0" smtClean="0"/>
              <a:t>health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land transfers </a:t>
            </a:r>
            <a:endParaRPr lang="en-US" sz="1500" dirty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 smtClean="0"/>
              <a:t>Assortative</a:t>
            </a:r>
            <a:r>
              <a:rPr lang="en-US" sz="2300" dirty="0" smtClean="0"/>
              <a:t> marriage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Migration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400" dirty="0" smtClean="0"/>
              <a:t>Productivity due to correlated </a:t>
            </a:r>
            <a:r>
              <a:rPr lang="en-US" sz="2400" dirty="0" err="1" smtClean="0"/>
              <a:t>unobservables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Yet there has been very limited exploration of multiple possible pathways, esp. in developing countries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1764"/>
              </p:ext>
            </p:extLst>
          </p:nvPr>
        </p:nvGraphicFramePr>
        <p:xfrm>
          <a:off x="2795588" y="2133600"/>
          <a:ext cx="22082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19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133600"/>
                        <a:ext cx="2208212" cy="471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high is IGE/socio-economic mobility in rural Philippines?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Which pathways account for estimated IGE?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 these pathways vary by child or parent gender?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Does migration affect capital transmission or income transmission?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Core </a:t>
            </a:r>
            <a:r>
              <a:rPr lang="en-US" b="1" dirty="0"/>
              <a:t>q</a:t>
            </a:r>
            <a:r>
              <a:rPr lang="en-US" b="1" dirty="0" smtClean="0"/>
              <a:t>uestions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3459" y="12256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 Becker-Tomes model, child adult income results from parental investment in </a:t>
            </a:r>
            <a:r>
              <a:rPr lang="en-US" sz="2400" b="1" dirty="0"/>
              <a:t>child </a:t>
            </a:r>
            <a:r>
              <a:rPr lang="en-US" sz="2400" b="1" dirty="0" smtClean="0"/>
              <a:t>capital stocks and productivity.</a:t>
            </a:r>
          </a:p>
          <a:p>
            <a:endParaRPr lang="en-US" sz="2400" dirty="0"/>
          </a:p>
          <a:p>
            <a:r>
              <a:rPr lang="en-US" sz="2400" b="1" dirty="0" smtClean="0"/>
              <a:t>Parental capital stocks may affect child </a:t>
            </a:r>
            <a:r>
              <a:rPr lang="en-US" sz="2400" b="1" dirty="0" smtClean="0"/>
              <a:t>capital stocks </a:t>
            </a:r>
            <a:r>
              <a:rPr lang="en-US" sz="2400" b="1" dirty="0" smtClean="0"/>
              <a:t>in </a:t>
            </a:r>
            <a:r>
              <a:rPr lang="en-US" sz="2400" b="1" dirty="0" smtClean="0"/>
              <a:t>3 ways:</a:t>
            </a:r>
          </a:p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directly </a:t>
            </a:r>
            <a:r>
              <a:rPr lang="en-US" sz="2400" dirty="0" smtClean="0"/>
              <a:t>transmits to </a:t>
            </a:r>
            <a:r>
              <a:rPr lang="en-US" sz="2400" dirty="0" smtClean="0"/>
              <a:t>child capital (e.g., health, land)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income, which constrains investment in child capital (e.g., education) given borrowing constraints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preferences and expectations, which affect investment in child capital (e.g., marriage, education)</a:t>
            </a:r>
          </a:p>
          <a:p>
            <a:endParaRPr lang="en-US" sz="2400" dirty="0"/>
          </a:p>
          <a:p>
            <a:r>
              <a:rPr lang="en-US" sz="2400" b="1" dirty="0" smtClean="0"/>
              <a:t>Also may be </a:t>
            </a:r>
            <a:r>
              <a:rPr lang="en-US" sz="2400" b="1" dirty="0" smtClean="0"/>
              <a:t>intergenerational </a:t>
            </a:r>
            <a:r>
              <a:rPr lang="en-US" sz="2400" b="1" dirty="0" smtClean="0"/>
              <a:t>productivity correlation </a:t>
            </a:r>
            <a:r>
              <a:rPr lang="en-US" sz="2400" b="1" dirty="0" smtClean="0"/>
              <a:t>due to </a:t>
            </a:r>
            <a:r>
              <a:rPr lang="en-US" sz="2400" b="1" dirty="0" smtClean="0"/>
              <a:t>genetics, </a:t>
            </a:r>
            <a:r>
              <a:rPr lang="en-US" sz="2400" b="1" dirty="0" smtClean="0"/>
              <a:t>natural/social </a:t>
            </a:r>
            <a:r>
              <a:rPr lang="en-US" sz="2400" b="1" dirty="0" smtClean="0"/>
              <a:t>environment, unobserved skills, etc.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70838" y="3276600"/>
            <a:ext cx="8570860" cy="2628899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8340" y="1575138"/>
            <a:ext cx="8570860" cy="151096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54864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16764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5486400"/>
            <a:ext cx="19812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54864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3962400"/>
            <a:ext cx="1295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09799" y="2743200"/>
            <a:ext cx="2133601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/Spouse 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05400" y="2667000"/>
            <a:ext cx="19050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86600" y="26670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1371600"/>
            <a:ext cx="22098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86000" y="4648200"/>
            <a:ext cx="13716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739379" y="5149871"/>
            <a:ext cx="330953" cy="18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4768873" y="5226073"/>
            <a:ext cx="407148" cy="113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181602" y="4724400"/>
            <a:ext cx="1676399" cy="838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3241622" y="3581400"/>
            <a:ext cx="34977" cy="1828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133600" y="3581400"/>
            <a:ext cx="1600200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768078" y="3766322"/>
            <a:ext cx="407153" cy="18970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546486" y="3733800"/>
            <a:ext cx="206114" cy="16573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638800" y="3810001"/>
            <a:ext cx="152400" cy="158114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620000" y="3733800"/>
            <a:ext cx="152400" cy="165735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3733800" y="3810001"/>
            <a:ext cx="304800" cy="1523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181600" y="3505200"/>
            <a:ext cx="16764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752600" y="1752600"/>
            <a:ext cx="16002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29000" y="2209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181600" y="2286001"/>
            <a:ext cx="304800" cy="304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5791200" y="1828800"/>
            <a:ext cx="1524000" cy="8382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1981200" y="1981200"/>
            <a:ext cx="1371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657600" y="2286001"/>
            <a:ext cx="381002" cy="4571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V="1">
            <a:off x="4953000" y="2286001"/>
            <a:ext cx="304800" cy="304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5715004" y="1981200"/>
            <a:ext cx="1371597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57700" y="2362200"/>
            <a:ext cx="0" cy="1447801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385" y="984726"/>
            <a:ext cx="852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Naïve regression </a:t>
            </a:r>
            <a:r>
              <a:rPr lang="en-US" sz="2000" dirty="0" smtClean="0"/>
              <a:t>vs. </a:t>
            </a:r>
            <a:r>
              <a:rPr lang="en-US" sz="2000" b="1" dirty="0" smtClean="0"/>
              <a:t>pathway decomposition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890" y="398796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Capital transmission pathways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8340" y="157513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Income </a:t>
            </a:r>
            <a:r>
              <a:rPr lang="en-US" sz="2000" b="1" dirty="0" smtClean="0"/>
              <a:t>transmission pathways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711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777"/>
            <a:ext cx="8382000" cy="5638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naïve IGE, w/ and w/o </a:t>
            </a:r>
            <a:r>
              <a:rPr lang="en-US" sz="2500" dirty="0" smtClean="0"/>
              <a:t>correction </a:t>
            </a:r>
            <a:r>
              <a:rPr lang="en-US" sz="2500" dirty="0" smtClean="0"/>
              <a:t>for measurement error in and transitory shocks to parent income (instrument w/initial period parent expenditure). </a:t>
            </a:r>
            <a:r>
              <a:rPr lang="en-US" sz="2500" dirty="0" smtClean="0"/>
              <a:t>Strategy resolves downward </a:t>
            </a:r>
            <a:r>
              <a:rPr lang="en-US" sz="2500" dirty="0" smtClean="0"/>
              <a:t>bias due to using short-term income.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intergenerational capital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 smtClean="0"/>
              <a:t>where E=education, H=health, L=land, S=spouse education, X=other covariates, </a:t>
            </a:r>
            <a:r>
              <a:rPr lang="en-US" sz="2500" dirty="0" err="1" smtClean="0"/>
              <a:t>ij</a:t>
            </a:r>
            <a:r>
              <a:rPr lang="en-US" sz="2500" dirty="0" smtClean="0"/>
              <a:t> is child, j is parent. Estimate using 3SLS.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89610"/>
              </p:ext>
            </p:extLst>
          </p:nvPr>
        </p:nvGraphicFramePr>
        <p:xfrm>
          <a:off x="1600200" y="4876800"/>
          <a:ext cx="5445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10" name="Equation" r:id="rId3" imgW="2819160" imgH="253800" progId="Equation.3">
                  <p:embed/>
                </p:oleObj>
              </mc:Choice>
              <mc:Fallback>
                <p:oleObj name="Equation" r:id="rId3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5445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95171"/>
              </p:ext>
            </p:extLst>
          </p:nvPr>
        </p:nvGraphicFramePr>
        <p:xfrm>
          <a:off x="1660525" y="5334000"/>
          <a:ext cx="54403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11" name="Equation" r:id="rId5" imgW="2819160" imgH="253800" progId="Equation.3">
                  <p:embed/>
                </p:oleObj>
              </mc:Choice>
              <mc:Fallback>
                <p:oleObj name="Equation" r:id="rId5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334000"/>
                        <a:ext cx="54403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09351"/>
              </p:ext>
            </p:extLst>
          </p:nvPr>
        </p:nvGraphicFramePr>
        <p:xfrm>
          <a:off x="1600200" y="4419600"/>
          <a:ext cx="5813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12" name="Equation" r:id="rId7" imgW="3009600" imgH="253800" progId="Equation.3">
                  <p:embed/>
                </p:oleObj>
              </mc:Choice>
              <mc:Fallback>
                <p:oleObj name="Equation" r:id="rId7" imgW="30096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58134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25396"/>
              </p:ext>
            </p:extLst>
          </p:nvPr>
        </p:nvGraphicFramePr>
        <p:xfrm>
          <a:off x="1600200" y="3962400"/>
          <a:ext cx="561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13" name="Equation" r:id="rId9" imgW="2908080" imgH="253800" progId="Equation.3">
                  <p:embed/>
                </p:oleObj>
              </mc:Choice>
              <mc:Fallback>
                <p:oleObj name="Equation" r:id="rId9" imgW="29080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561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90155"/>
              </p:ext>
            </p:extLst>
          </p:nvPr>
        </p:nvGraphicFramePr>
        <p:xfrm>
          <a:off x="3098800" y="2667000"/>
          <a:ext cx="2209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14" name="Equation" r:id="rId11" imgW="1130040" imgH="241200" progId="Equation.3">
                  <p:embed/>
                </p:oleObj>
              </mc:Choice>
              <mc:Fallback>
                <p:oleObj name="Equation" r:id="rId11" imgW="1130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667000"/>
                        <a:ext cx="2209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0868"/>
            <a:ext cx="8534400" cy="5474732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/>
              <a:t>3</a:t>
            </a:r>
            <a:r>
              <a:rPr lang="en-US" sz="2500" dirty="0" smtClean="0"/>
              <a:t>) Estimate IGE via OLS-IV using different specifications to isolate pathways of transmission: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i)</a:t>
            </a:r>
          </a:p>
          <a:p>
            <a:pPr marL="0" indent="0">
              <a:buNone/>
            </a:pPr>
            <a:r>
              <a:rPr lang="en-US" sz="2500" dirty="0" smtClean="0"/>
              <a:t>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captures productivity transmission independent of child capital accumulation.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estimates are returns to child capital.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ii)</a:t>
            </a:r>
          </a:p>
          <a:p>
            <a:pPr marL="0" indent="0">
              <a:buNone/>
            </a:pPr>
            <a:r>
              <a:rPr lang="en-US" sz="2500" dirty="0" smtClean="0"/>
              <a:t>where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μ </a:t>
            </a:r>
            <a:r>
              <a:rPr lang="en-US" sz="2500" dirty="0" smtClean="0"/>
              <a:t>captures both direct productivity and indirect liquidity effects of parental income.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sz="2500" dirty="0" smtClean="0">
                <a:cs typeface="Times New Roman" pitchFamily="18" charset="0"/>
              </a:rPr>
              <a:t>are </a:t>
            </a:r>
            <a:r>
              <a:rPr lang="en-US" sz="2500" dirty="0">
                <a:cs typeface="Times New Roman" pitchFamily="18" charset="0"/>
              </a:rPr>
              <a:t>returns to </a:t>
            </a:r>
            <a:r>
              <a:rPr lang="en-US" sz="2500" dirty="0" smtClean="0">
                <a:cs typeface="Times New Roman" pitchFamily="18" charset="0"/>
              </a:rPr>
              <a:t>parent </a:t>
            </a:r>
            <a:r>
              <a:rPr lang="en-US" sz="2500" dirty="0">
                <a:cs typeface="Times New Roman" pitchFamily="18" charset="0"/>
              </a:rPr>
              <a:t>capital.</a:t>
            </a:r>
          </a:p>
          <a:p>
            <a:pPr marL="0" indent="0">
              <a:buNone/>
            </a:pPr>
            <a:r>
              <a:rPr lang="en-US" sz="2500" dirty="0" smtClean="0"/>
              <a:t>iii)</a:t>
            </a:r>
          </a:p>
          <a:p>
            <a:pPr marL="0" indent="0">
              <a:buNone/>
            </a:pPr>
            <a:r>
              <a:rPr lang="en-US" sz="2500" dirty="0" smtClean="0"/>
              <a:t>allows testing of the exclusionary restriction (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30000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/>
              <a:t>= 0) that parental capital has no direct effect beyond that on child capital accumulation and productivity transmission. </a:t>
            </a:r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84304"/>
              </p:ext>
            </p:extLst>
          </p:nvPr>
        </p:nvGraphicFramePr>
        <p:xfrm>
          <a:off x="1143000" y="2057400"/>
          <a:ext cx="5715000" cy="4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3" name="Equation" r:id="rId3" imgW="2882880" imgH="253800" progId="Equation.3">
                  <p:embed/>
                </p:oleObj>
              </mc:Choice>
              <mc:Fallback>
                <p:oleObj name="Equation" r:id="rId3" imgW="2882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5715000" cy="48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07583"/>
              </p:ext>
            </p:extLst>
          </p:nvPr>
        </p:nvGraphicFramePr>
        <p:xfrm>
          <a:off x="1066800" y="3276600"/>
          <a:ext cx="5630863" cy="47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4" name="Equation" r:id="rId5" imgW="2895480" imgH="253800" progId="Equation.3">
                  <p:embed/>
                </p:oleObj>
              </mc:Choice>
              <mc:Fallback>
                <p:oleObj name="Equation" r:id="rId5" imgW="289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5630863" cy="47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7706"/>
              </p:ext>
            </p:extLst>
          </p:nvPr>
        </p:nvGraphicFramePr>
        <p:xfrm>
          <a:off x="838200" y="4648200"/>
          <a:ext cx="8031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5" name="Equation" r:id="rId7" imgW="4457520" imgH="253800" progId="Equation.3">
                  <p:embed/>
                </p:oleObj>
              </mc:Choice>
              <mc:Fallback>
                <p:oleObj name="Equation" r:id="rId7" imgW="4457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8031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4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C:\Users\IGERT\Desktop\Map_of_the_Philippines_Dem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22" y="1371600"/>
            <a:ext cx="3283178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75023" cy="514933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err="1" smtClean="0"/>
              <a:t>Bukidnon</a:t>
            </a:r>
            <a:r>
              <a:rPr lang="en-US" dirty="0" smtClean="0"/>
              <a:t>: a rural, landlocked province of southern Philippines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Gathered over two decades: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1984: 448 families relying primarily on agricultural  income, largely sugar, corn or rice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2003/2004: revisited original families, tracked children to new homes in local, </a:t>
            </a:r>
            <a:r>
              <a:rPr lang="en-US" dirty="0" err="1" smtClean="0"/>
              <a:t>peri</a:t>
            </a:r>
            <a:r>
              <a:rPr lang="en-US" dirty="0" smtClean="0"/>
              <a:t>-urban &amp; urban locations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“Split” </a:t>
            </a:r>
            <a:r>
              <a:rPr lang="en-US" dirty="0" err="1" smtClean="0"/>
              <a:t>vs</a:t>
            </a:r>
            <a:r>
              <a:rPr lang="en-US" dirty="0" smtClean="0"/>
              <a:t> “migrant” children 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As children, not significantly different except by gender and birth order.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By adulthood migrants better educated, wealthier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49702"/>
              </p:ext>
            </p:extLst>
          </p:nvPr>
        </p:nvGraphicFramePr>
        <p:xfrm>
          <a:off x="304801" y="1371600"/>
          <a:ext cx="8534400" cy="487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152"/>
                <a:gridCol w="1288062"/>
                <a:gridCol w="1288062"/>
                <a:gridCol w="1288062"/>
                <a:gridCol w="1288062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Height (years) ’84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 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`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1242</Words>
  <Application>Microsoft Office PowerPoint</Application>
  <PresentationFormat>On-screen Show (4:3)</PresentationFormat>
  <Paragraphs>216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Microsoft Equation 3.0</vt:lpstr>
      <vt:lpstr>Equation</vt:lpstr>
      <vt:lpstr>Decomposing Intergenerational Income Elasticity</vt:lpstr>
      <vt:lpstr>Background</vt:lpstr>
      <vt:lpstr>Core questions</vt:lpstr>
      <vt:lpstr>Conceptual Model</vt:lpstr>
      <vt:lpstr>Conceptual Model</vt:lpstr>
      <vt:lpstr>Estimation Strategy</vt:lpstr>
      <vt:lpstr>Estimation Strategy</vt:lpstr>
      <vt:lpstr>Data</vt:lpstr>
      <vt:lpstr>Data</vt:lpstr>
      <vt:lpstr>Naïve IGE Estimates</vt:lpstr>
      <vt:lpstr>Capital Transmission Pathways</vt:lpstr>
      <vt:lpstr>PowerPoint Presentation</vt:lpstr>
      <vt:lpstr>Income Transmission Pathways</vt:lpstr>
      <vt:lpstr>Daughters’ Income Transmission Pathways</vt:lpstr>
      <vt:lpstr>Sons’ Income Transmission Pathways</vt:lpstr>
      <vt:lpstr>Conclusions</vt:lpstr>
      <vt:lpstr>Conclusions</vt:lpstr>
      <vt:lpstr>Thank you for your time, attention and comments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R. Mann</dc:creator>
  <cp:lastModifiedBy>Chris Barrett</cp:lastModifiedBy>
  <cp:revision>623</cp:revision>
  <dcterms:created xsi:type="dcterms:W3CDTF">2012-04-21T12:58:11Z</dcterms:created>
  <dcterms:modified xsi:type="dcterms:W3CDTF">2013-05-18T09:28:40Z</dcterms:modified>
</cp:coreProperties>
</file>